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1" r:id="rId5"/>
    <p:sldId id="272" r:id="rId6"/>
    <p:sldId id="262" r:id="rId7"/>
    <p:sldId id="263" r:id="rId8"/>
    <p:sldId id="264"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67B1258-F71A-4DE3-BED6-8F9884B3A302}">
          <p14:sldIdLst>
            <p14:sldId id="261"/>
            <p14:sldId id="272"/>
            <p14:sldId id="262"/>
            <p14:sldId id="263"/>
            <p14:sldId id="264"/>
            <p14:sldId id="265"/>
            <p14:sldId id="266"/>
            <p14:sldId id="267"/>
            <p14:sldId id="268"/>
            <p14:sldId id="269"/>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7/21/2021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7/21/2021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3611" y="31489"/>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3"/>
            <a:ext cx="6858000" cy="1791621"/>
          </a:xfrm>
        </p:spPr>
        <p:txBody>
          <a:bodyPr>
            <a:noAutofit/>
          </a:bodyPr>
          <a:lstStyle/>
          <a:p>
            <a:pPr algn="ctr"/>
            <a:r>
              <a:rPr lang="en-US" sz="3600" dirty="0"/>
              <a:t>AUTOMATIC STREET LIGHT CONTROLLER USING LDR &amp; RELAY</a:t>
            </a:r>
            <a:endParaRPr lang="en-US" sz="3200"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4C986-779A-4E63-9CF7-8962CBB03D46}"/>
              </a:ext>
            </a:extLst>
          </p:cNvPr>
          <p:cNvSpPr>
            <a:spLocks noGrp="1"/>
          </p:cNvSpPr>
          <p:nvPr>
            <p:ph type="ctrTitle"/>
          </p:nvPr>
        </p:nvSpPr>
        <p:spPr>
          <a:xfrm>
            <a:off x="1792604" y="1234439"/>
            <a:ext cx="8791575" cy="1399223"/>
          </a:xfrm>
        </p:spPr>
        <p:txBody>
          <a:bodyPr/>
          <a:lstStyle/>
          <a:p>
            <a:r>
              <a:rPr lang="en-IN" dirty="0"/>
              <a:t>ADVANTAGES &amp; DISADVANTAGES</a:t>
            </a:r>
          </a:p>
        </p:txBody>
      </p:sp>
      <p:sp>
        <p:nvSpPr>
          <p:cNvPr id="3" name="Subtitle 2">
            <a:extLst>
              <a:ext uri="{FF2B5EF4-FFF2-40B4-BE49-F238E27FC236}">
                <a16:creationId xmlns:a16="http://schemas.microsoft.com/office/drawing/2014/main" id="{BC721073-F1D3-44A5-B874-C0E824A86F94}"/>
              </a:ext>
            </a:extLst>
          </p:cNvPr>
          <p:cNvSpPr>
            <a:spLocks noGrp="1"/>
          </p:cNvSpPr>
          <p:nvPr>
            <p:ph type="subTitle" idx="1"/>
          </p:nvPr>
        </p:nvSpPr>
        <p:spPr>
          <a:xfrm>
            <a:off x="1700212" y="2895600"/>
            <a:ext cx="8791575" cy="3713162"/>
          </a:xfrm>
        </p:spPr>
        <p:txBody>
          <a:bodyPr>
            <a:normAutofit fontScale="85000" lnSpcReduction="10000"/>
          </a:bodyPr>
          <a:lstStyle/>
          <a:p>
            <a:pPr marL="342900" indent="-342900">
              <a:buFont typeface="Arial" panose="020B0604020202020204" pitchFamily="34" charset="0"/>
              <a:buChar char="•"/>
            </a:pPr>
            <a:r>
              <a:rPr lang="en-IN" dirty="0" err="1">
                <a:solidFill>
                  <a:schemeClr val="tx1"/>
                </a:solidFill>
              </a:rPr>
              <a:t>Ldr</a:t>
            </a:r>
            <a:r>
              <a:rPr lang="en-IN" dirty="0">
                <a:solidFill>
                  <a:schemeClr val="tx1"/>
                </a:solidFill>
              </a:rPr>
              <a:t> IS HIGHLY RELIABLE</a:t>
            </a:r>
          </a:p>
          <a:p>
            <a:pPr marL="342900" indent="-342900">
              <a:buFont typeface="Arial" panose="020B0604020202020204" pitchFamily="34" charset="0"/>
              <a:buChar char="•"/>
            </a:pPr>
            <a:r>
              <a:rPr lang="en-IN" dirty="0">
                <a:solidFill>
                  <a:schemeClr val="tx1"/>
                </a:solidFill>
              </a:rPr>
              <a:t>LIGHT WEIGHT</a:t>
            </a:r>
          </a:p>
          <a:p>
            <a:pPr marL="342900" indent="-342900">
              <a:buFont typeface="Arial" panose="020B0604020202020204" pitchFamily="34" charset="0"/>
              <a:buChar char="•"/>
            </a:pPr>
            <a:r>
              <a:rPr lang="en-IN" dirty="0">
                <a:solidFill>
                  <a:schemeClr val="tx1"/>
                </a:solidFill>
              </a:rPr>
              <a:t>AUTOMATED OPERATION</a:t>
            </a:r>
          </a:p>
          <a:p>
            <a:pPr marL="342900" indent="-342900">
              <a:buFont typeface="Arial" panose="020B0604020202020204" pitchFamily="34" charset="0"/>
              <a:buChar char="•"/>
            </a:pPr>
            <a:r>
              <a:rPr lang="en-IN" dirty="0">
                <a:solidFill>
                  <a:schemeClr val="tx1"/>
                </a:solidFill>
              </a:rPr>
              <a:t>LOW POWER CONSUMPTION</a:t>
            </a:r>
          </a:p>
          <a:p>
            <a:pPr marL="342900" indent="-342900">
              <a:buFont typeface="Arial" panose="020B0604020202020204" pitchFamily="34" charset="0"/>
              <a:buChar char="•"/>
            </a:pPr>
            <a:r>
              <a:rPr lang="en-IN" dirty="0">
                <a:solidFill>
                  <a:schemeClr val="tx1"/>
                </a:solidFill>
              </a:rPr>
              <a:t>FLEXIBLE AND EASY TO MANUFACTURE</a:t>
            </a:r>
          </a:p>
          <a:p>
            <a:pPr marL="342900" indent="-342900">
              <a:buFont typeface="Arial" panose="020B0604020202020204" pitchFamily="34" charset="0"/>
              <a:buChar char="•"/>
            </a:pPr>
            <a:endParaRPr lang="en-IN" dirty="0">
              <a:solidFill>
                <a:schemeClr val="tx1"/>
              </a:solidFill>
            </a:endParaRPr>
          </a:p>
          <a:p>
            <a:pPr marL="342900" indent="-342900">
              <a:buFont typeface="Arial" panose="020B0604020202020204" pitchFamily="34" charset="0"/>
              <a:buChar char="•"/>
            </a:pPr>
            <a:r>
              <a:rPr lang="en-IN" dirty="0">
                <a:solidFill>
                  <a:schemeClr val="tx1"/>
                </a:solidFill>
              </a:rPr>
              <a:t>IT HAS LIMITATION OF POWER</a:t>
            </a:r>
          </a:p>
          <a:p>
            <a:pPr marL="342900" indent="-342900">
              <a:buFont typeface="Arial" panose="020B0604020202020204" pitchFamily="34" charset="0"/>
              <a:buChar char="•"/>
            </a:pPr>
            <a:r>
              <a:rPr lang="en-IN" dirty="0">
                <a:solidFill>
                  <a:schemeClr val="tx1"/>
                </a:solidFill>
              </a:rPr>
              <a:t>LIGHT TURNS ON WHEN SHADOW FALLS ON THE LDR</a:t>
            </a:r>
          </a:p>
          <a:p>
            <a:pPr marL="342900" indent="-342900">
              <a:buFont typeface="Arial" panose="020B0604020202020204" pitchFamily="34" charset="0"/>
              <a:buChar char="•"/>
            </a:pPr>
            <a:r>
              <a:rPr lang="en-IN" dirty="0">
                <a:solidFill>
                  <a:schemeClr val="tx1"/>
                </a:solidFill>
              </a:rPr>
              <a:t>THE LDR SHOULD BE ADEQUATELY SENSITIVE</a:t>
            </a:r>
          </a:p>
          <a:p>
            <a:pPr marL="342900" indent="-342900">
              <a:buFont typeface="Arial" panose="020B0604020202020204" pitchFamily="34" charset="0"/>
              <a:buChar char="•"/>
            </a:pPr>
            <a:endParaRPr lang="en-IN" dirty="0">
              <a:solidFill>
                <a:schemeClr val="tx1"/>
              </a:solidFill>
            </a:endParaRPr>
          </a:p>
        </p:txBody>
      </p:sp>
    </p:spTree>
    <p:extLst>
      <p:ext uri="{BB962C8B-B14F-4D97-AF65-F5344CB8AC3E}">
        <p14:creationId xmlns:p14="http://schemas.microsoft.com/office/powerpoint/2010/main" val="2804249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882A-7EC6-45F9-A7C0-8BD64C26BA99}"/>
              </a:ext>
            </a:extLst>
          </p:cNvPr>
          <p:cNvSpPr>
            <a:spLocks noGrp="1"/>
          </p:cNvSpPr>
          <p:nvPr>
            <p:ph type="ctrTitle"/>
          </p:nvPr>
        </p:nvSpPr>
        <p:spPr/>
        <p:txBody>
          <a:bodyPr/>
          <a:lstStyle/>
          <a:p>
            <a:r>
              <a:rPr lang="en-IN" dirty="0"/>
              <a:t>CONCLUSION</a:t>
            </a:r>
          </a:p>
        </p:txBody>
      </p:sp>
      <p:sp>
        <p:nvSpPr>
          <p:cNvPr id="3" name="Subtitle 2">
            <a:extLst>
              <a:ext uri="{FF2B5EF4-FFF2-40B4-BE49-F238E27FC236}">
                <a16:creationId xmlns:a16="http://schemas.microsoft.com/office/drawing/2014/main" id="{E90C97A2-DA6D-4A0B-ADB1-3ECD7126D07A}"/>
              </a:ext>
            </a:extLst>
          </p:cNvPr>
          <p:cNvSpPr>
            <a:spLocks noGrp="1"/>
          </p:cNvSpPr>
          <p:nvPr>
            <p:ph type="subTitle" idx="1"/>
          </p:nvPr>
        </p:nvSpPr>
        <p:spPr>
          <a:xfrm>
            <a:off x="1876424" y="3602038"/>
            <a:ext cx="8791575" cy="2562542"/>
          </a:xfrm>
        </p:spPr>
        <p:txBody>
          <a:bodyPr>
            <a:normAutofit lnSpcReduction="10000"/>
          </a:bodyPr>
          <a:lstStyle/>
          <a:p>
            <a:pPr marL="342900" indent="-342900">
              <a:buFont typeface="Arial" panose="020B0604020202020204" pitchFamily="34" charset="0"/>
              <a:buChar char="•"/>
            </a:pPr>
            <a:r>
              <a:rPr lang="en-IN" dirty="0">
                <a:solidFill>
                  <a:schemeClr val="tx1"/>
                </a:solidFill>
              </a:rPr>
              <a:t>MORE EFFECTIVE IN CASE OF COST, MANPOWER AND SECURITY</a:t>
            </a:r>
          </a:p>
          <a:p>
            <a:pPr marL="342900" indent="-342900">
              <a:buFont typeface="Arial" panose="020B0604020202020204" pitchFamily="34" charset="0"/>
              <a:buChar char="•"/>
            </a:pPr>
            <a:r>
              <a:rPr lang="en-IN" dirty="0">
                <a:solidFill>
                  <a:schemeClr val="tx1"/>
                </a:solidFill>
              </a:rPr>
              <a:t>THE CIRCUIT WAS SIMULATED PROPERLY USING PROTEUS 8 SOFTWARE</a:t>
            </a:r>
          </a:p>
          <a:p>
            <a:pPr marL="342900" indent="-342900">
              <a:buFont typeface="Arial" panose="020B0604020202020204" pitchFamily="34" charset="0"/>
              <a:buChar char="•"/>
            </a:pPr>
            <a:r>
              <a:rPr lang="en-IN" dirty="0">
                <a:solidFill>
                  <a:schemeClr val="tx1"/>
                </a:solidFill>
              </a:rPr>
              <a:t>THIS AUTOMATIC STREET LIGHT CONTROLLER IS VERY EFFICIENT AND HELPS IN ENERGY CONSERVATION and reduces human effort.</a:t>
            </a:r>
          </a:p>
          <a:p>
            <a:pPr marL="342900" indent="-342900">
              <a:buFont typeface="Arial" panose="020B0604020202020204" pitchFamily="34" charset="0"/>
              <a:buChar char="•"/>
            </a:pPr>
            <a:r>
              <a:rPr lang="en-IN" dirty="0">
                <a:solidFill>
                  <a:schemeClr val="tx1"/>
                </a:solidFill>
              </a:rPr>
              <a:t>Such more automated devices with these benefits are needed that can reduce pollution and conserve energy.</a:t>
            </a:r>
          </a:p>
        </p:txBody>
      </p:sp>
    </p:spTree>
    <p:extLst>
      <p:ext uri="{BB962C8B-B14F-4D97-AF65-F5344CB8AC3E}">
        <p14:creationId xmlns:p14="http://schemas.microsoft.com/office/powerpoint/2010/main" val="910201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49770-D800-4615-860A-6302A8B11145}"/>
              </a:ext>
            </a:extLst>
          </p:cNvPr>
          <p:cNvSpPr>
            <a:spLocks noGrp="1"/>
          </p:cNvSpPr>
          <p:nvPr>
            <p:ph type="ctrTitle"/>
          </p:nvPr>
        </p:nvSpPr>
        <p:spPr/>
        <p:txBody>
          <a:bodyPr/>
          <a:lstStyle/>
          <a:p>
            <a:r>
              <a:rPr lang="en-IN" dirty="0"/>
              <a:t>Future scope</a:t>
            </a:r>
          </a:p>
        </p:txBody>
      </p:sp>
      <p:sp>
        <p:nvSpPr>
          <p:cNvPr id="3" name="Subtitle 2">
            <a:extLst>
              <a:ext uri="{FF2B5EF4-FFF2-40B4-BE49-F238E27FC236}">
                <a16:creationId xmlns:a16="http://schemas.microsoft.com/office/drawing/2014/main" id="{9624BF74-A6A6-4B15-BAD7-B3E3741DB9A7}"/>
              </a:ext>
            </a:extLst>
          </p:cNvPr>
          <p:cNvSpPr>
            <a:spLocks noGrp="1"/>
          </p:cNvSpPr>
          <p:nvPr>
            <p:ph type="subTitle" idx="1"/>
          </p:nvPr>
        </p:nvSpPr>
        <p:spPr/>
        <p:txBody>
          <a:bodyPr/>
          <a:lstStyle/>
          <a:p>
            <a:r>
              <a:rPr lang="en-IN" sz="1800" dirty="0">
                <a:solidFill>
                  <a:schemeClr val="tx1"/>
                </a:solidFill>
                <a:effectLst/>
                <a:latin typeface="Calibri" panose="020F0502020204030204" pitchFamily="34" charset="0"/>
                <a:ea typeface="Times New Roman" panose="02020603050405020304" pitchFamily="18" charset="0"/>
                <a:cs typeface="Mangal" panose="02040503050203030202" pitchFamily="18" charset="0"/>
              </a:rPr>
              <a:t>We can save the energy for the future use and we can control the losses of the power. We can implement this project for the home lamp or night lamp of the room. Automatic Control Systems like these can also be designed using Arduino or microcontrollers.</a:t>
            </a:r>
            <a:endParaRPr lang="en-IN" dirty="0">
              <a:solidFill>
                <a:schemeClr val="tx1"/>
              </a:solidFill>
            </a:endParaRPr>
          </a:p>
        </p:txBody>
      </p:sp>
    </p:spTree>
    <p:extLst>
      <p:ext uri="{BB962C8B-B14F-4D97-AF65-F5344CB8AC3E}">
        <p14:creationId xmlns:p14="http://schemas.microsoft.com/office/powerpoint/2010/main" val="3671011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13C2041-93A3-4DB2-87AF-A6CA52DD8158}"/>
              </a:ext>
            </a:extLst>
          </p:cNvPr>
          <p:cNvSpPr txBox="1"/>
          <p:nvPr/>
        </p:nvSpPr>
        <p:spPr>
          <a:xfrm>
            <a:off x="2331720" y="1318260"/>
            <a:ext cx="7208520" cy="2031325"/>
          </a:xfrm>
          <a:prstGeom prst="rect">
            <a:avLst/>
          </a:prstGeom>
          <a:noFill/>
        </p:spPr>
        <p:txBody>
          <a:bodyPr wrap="square" rtlCol="0">
            <a:spAutoFit/>
          </a:bodyPr>
          <a:lstStyle/>
          <a:p>
            <a:r>
              <a:rPr lang="en-IN" dirty="0"/>
              <a:t>A Project by : GROUP 6</a:t>
            </a:r>
          </a:p>
          <a:p>
            <a:endParaRPr lang="en-IN" dirty="0"/>
          </a:p>
          <a:p>
            <a:pPr marL="285750" indent="-285750">
              <a:buFont typeface="Wingdings" panose="05000000000000000000" pitchFamily="2" charset="2"/>
              <a:buChar char="ü"/>
            </a:pPr>
            <a:r>
              <a:rPr lang="en-IN" dirty="0">
                <a:solidFill>
                  <a:schemeClr val="bg1"/>
                </a:solidFill>
              </a:rPr>
              <a:t>RAVINDRA KASHAYAP</a:t>
            </a:r>
          </a:p>
          <a:p>
            <a:pPr marL="285750" indent="-285750">
              <a:buFont typeface="Wingdings" panose="05000000000000000000" pitchFamily="2" charset="2"/>
              <a:buChar char="ü"/>
            </a:pPr>
            <a:r>
              <a:rPr lang="en-IN" dirty="0">
                <a:solidFill>
                  <a:schemeClr val="bg1"/>
                </a:solidFill>
              </a:rPr>
              <a:t>SAMEER ARYAN</a:t>
            </a:r>
          </a:p>
          <a:p>
            <a:pPr marL="285750" indent="-285750">
              <a:buFont typeface="Wingdings" panose="05000000000000000000" pitchFamily="2" charset="2"/>
              <a:buChar char="ü"/>
            </a:pPr>
            <a:r>
              <a:rPr lang="en-IN" dirty="0">
                <a:solidFill>
                  <a:schemeClr val="bg1"/>
                </a:solidFill>
              </a:rPr>
              <a:t>SAURABH</a:t>
            </a:r>
          </a:p>
          <a:p>
            <a:pPr marL="285750" indent="-285750">
              <a:buFont typeface="Wingdings" panose="05000000000000000000" pitchFamily="2" charset="2"/>
              <a:buChar char="ü"/>
            </a:pPr>
            <a:r>
              <a:rPr lang="en-IN" dirty="0">
                <a:solidFill>
                  <a:schemeClr val="bg1"/>
                </a:solidFill>
              </a:rPr>
              <a:t>SHASHI KUMAR</a:t>
            </a:r>
          </a:p>
          <a:p>
            <a:pPr marL="285750" indent="-285750">
              <a:buFont typeface="Wingdings" panose="05000000000000000000" pitchFamily="2" charset="2"/>
              <a:buChar char="ü"/>
            </a:pPr>
            <a:r>
              <a:rPr lang="en-IN" dirty="0">
                <a:solidFill>
                  <a:schemeClr val="bg1"/>
                </a:solidFill>
              </a:rPr>
              <a:t>SWAPNIL KAMAL</a:t>
            </a:r>
          </a:p>
        </p:txBody>
      </p:sp>
    </p:spTree>
    <p:extLst>
      <p:ext uri="{BB962C8B-B14F-4D97-AF65-F5344CB8AC3E}">
        <p14:creationId xmlns:p14="http://schemas.microsoft.com/office/powerpoint/2010/main" val="4075105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0" y="-9515"/>
            <a:ext cx="6924584"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562759" y="426867"/>
            <a:ext cx="3084891" cy="1395752"/>
          </a:xfrm>
        </p:spPr>
        <p:txBody>
          <a:bodyPr>
            <a:normAutofit/>
          </a:bodyPr>
          <a:lstStyle/>
          <a:p>
            <a:r>
              <a:rPr lang="en-US" sz="3200" dirty="0"/>
              <a:t>ABSTRACT</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617053" y="1640009"/>
            <a:ext cx="3084892" cy="3794127"/>
          </a:xfrm>
        </p:spPr>
        <p:txBody>
          <a:bodyPr>
            <a:normAutofit fontScale="92500" lnSpcReduction="10000"/>
          </a:bodyPr>
          <a:lstStyle/>
          <a:p>
            <a:pPr>
              <a:lnSpc>
                <a:spcPct val="110000"/>
              </a:lnSpc>
            </a:pPr>
            <a:r>
              <a:rPr lang="en-US" sz="1600" dirty="0"/>
              <a:t>The theme of the project is to design an automatic street light controller using a LDR and a Relay. </a:t>
            </a:r>
          </a:p>
          <a:p>
            <a:pPr>
              <a:lnSpc>
                <a:spcPct val="110000"/>
              </a:lnSpc>
            </a:pPr>
            <a:r>
              <a:rPr lang="en-US" sz="1600" dirty="0"/>
              <a:t>The street light is designed to turn ON automatically when it there is darkness and turns OFF during daytime. </a:t>
            </a:r>
          </a:p>
          <a:p>
            <a:pPr>
              <a:lnSpc>
                <a:spcPct val="110000"/>
              </a:lnSpc>
            </a:pPr>
            <a:r>
              <a:rPr lang="en-US" sz="1600" dirty="0"/>
              <a:t>The LDR is the sensor that detects the intensity of the light falling on it and accordingly the LDR-Relay controller system works.</a:t>
            </a:r>
          </a:p>
          <a:p>
            <a:pPr>
              <a:lnSpc>
                <a:spcPct val="110000"/>
              </a:lnSpc>
            </a:pPr>
            <a:r>
              <a:rPr lang="en-US" sz="1600" dirty="0"/>
              <a:t>The circuit to this system works using LDR, Transistors, Relay, Diodes, Resistors.</a:t>
            </a:r>
          </a:p>
        </p:txBody>
      </p:sp>
    </p:spTree>
    <p:extLst>
      <p:ext uri="{BB962C8B-B14F-4D97-AF65-F5344CB8AC3E}">
        <p14:creationId xmlns:p14="http://schemas.microsoft.com/office/powerpoint/2010/main" val="1094849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1D9EA-6DC5-4416-9990-AAFBF8D6C103}"/>
              </a:ext>
            </a:extLst>
          </p:cNvPr>
          <p:cNvSpPr>
            <a:spLocks noGrp="1"/>
          </p:cNvSpPr>
          <p:nvPr>
            <p:ph type="ctrTitle"/>
          </p:nvPr>
        </p:nvSpPr>
        <p:spPr/>
        <p:txBody>
          <a:bodyPr/>
          <a:lstStyle/>
          <a:p>
            <a:r>
              <a:rPr lang="en-IN" dirty="0"/>
              <a:t>INTRODUCTION</a:t>
            </a:r>
          </a:p>
        </p:txBody>
      </p:sp>
      <p:sp>
        <p:nvSpPr>
          <p:cNvPr id="3" name="Text Placeholder 2">
            <a:extLst>
              <a:ext uri="{FF2B5EF4-FFF2-40B4-BE49-F238E27FC236}">
                <a16:creationId xmlns:a16="http://schemas.microsoft.com/office/drawing/2014/main" id="{A5D25E25-E858-449E-854A-8A72DE38E2B0}"/>
              </a:ext>
            </a:extLst>
          </p:cNvPr>
          <p:cNvSpPr>
            <a:spLocks noGrp="1"/>
          </p:cNvSpPr>
          <p:nvPr>
            <p:ph type="subTitle" idx="1"/>
          </p:nvPr>
        </p:nvSpPr>
        <p:spPr/>
        <p:txBody>
          <a:bodyPr>
            <a:normAutofit fontScale="85000" lnSpcReduction="20000"/>
          </a:bodyPr>
          <a:lstStyle/>
          <a:p>
            <a:pPr marL="342900" indent="-342900">
              <a:buFont typeface="Wingdings" panose="05000000000000000000" pitchFamily="2" charset="2"/>
              <a:buChar char="§"/>
            </a:pPr>
            <a:r>
              <a:rPr lang="en-IN" dirty="0">
                <a:solidFill>
                  <a:schemeClr val="tx1"/>
                </a:solidFill>
              </a:rPr>
              <a:t>Energy and power conservation.</a:t>
            </a:r>
          </a:p>
          <a:p>
            <a:pPr marL="342900" indent="-342900">
              <a:buFont typeface="Wingdings" panose="05000000000000000000" pitchFamily="2" charset="2"/>
              <a:buChar char="§"/>
            </a:pPr>
            <a:r>
              <a:rPr lang="en-IN" dirty="0">
                <a:solidFill>
                  <a:schemeClr val="tx1"/>
                </a:solidFill>
              </a:rPr>
              <a:t>Automatic street light is a simple circuitry that turns on the street lights when it is dark and remains off during daytime.</a:t>
            </a:r>
          </a:p>
          <a:p>
            <a:pPr marL="342900" indent="-342900">
              <a:buFont typeface="Wingdings" panose="05000000000000000000" pitchFamily="2" charset="2"/>
              <a:buChar char="§"/>
            </a:pPr>
            <a:r>
              <a:rPr lang="en-IN" dirty="0">
                <a:solidFill>
                  <a:schemeClr val="tx1"/>
                </a:solidFill>
              </a:rPr>
              <a:t>Automatic street light controller is much need device that helps conserve energy as per its working.</a:t>
            </a:r>
          </a:p>
          <a:p>
            <a:pPr marL="342900" indent="-342900">
              <a:buFont typeface="Wingdings" panose="05000000000000000000" pitchFamily="2" charset="2"/>
              <a:buChar char="§"/>
            </a:pPr>
            <a:endParaRPr lang="en-IN"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196932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977E8-99AB-4E7E-A7C3-B1E68ACE70C9}"/>
              </a:ext>
            </a:extLst>
          </p:cNvPr>
          <p:cNvSpPr>
            <a:spLocks noGrp="1"/>
          </p:cNvSpPr>
          <p:nvPr>
            <p:ph type="ctrTitle"/>
          </p:nvPr>
        </p:nvSpPr>
        <p:spPr/>
        <p:txBody>
          <a:bodyPr/>
          <a:lstStyle/>
          <a:p>
            <a:r>
              <a:rPr lang="en-IN" dirty="0"/>
              <a:t>THEORY</a:t>
            </a:r>
          </a:p>
        </p:txBody>
      </p:sp>
      <p:sp>
        <p:nvSpPr>
          <p:cNvPr id="3" name="Subtitle 2">
            <a:extLst>
              <a:ext uri="{FF2B5EF4-FFF2-40B4-BE49-F238E27FC236}">
                <a16:creationId xmlns:a16="http://schemas.microsoft.com/office/drawing/2014/main" id="{44DEA3E1-03F8-45BD-8B8F-B95864CC2713}"/>
              </a:ext>
            </a:extLst>
          </p:cNvPr>
          <p:cNvSpPr>
            <a:spLocks noGrp="1"/>
          </p:cNvSpPr>
          <p:nvPr>
            <p:ph type="subTitle" idx="1"/>
          </p:nvPr>
        </p:nvSpPr>
        <p:spPr/>
        <p:txBody>
          <a:bodyPr>
            <a:normAutofit fontScale="85000" lnSpcReduction="20000"/>
          </a:bodyPr>
          <a:lstStyle/>
          <a:p>
            <a:pPr marL="342900" indent="-342900">
              <a:buFont typeface="Arial" panose="020B0604020202020204" pitchFamily="34" charset="0"/>
              <a:buChar char="•"/>
            </a:pPr>
            <a:r>
              <a:rPr lang="en-IN" dirty="0">
                <a:solidFill>
                  <a:schemeClr val="tx1"/>
                </a:solidFill>
              </a:rPr>
              <a:t>The controller has a photoconductive device, </a:t>
            </a:r>
            <a:r>
              <a:rPr lang="en-IN" dirty="0" err="1">
                <a:solidFill>
                  <a:schemeClr val="tx1"/>
                </a:solidFill>
              </a:rPr>
              <a:t>ldr</a:t>
            </a:r>
            <a:r>
              <a:rPr lang="en-IN" dirty="0">
                <a:solidFill>
                  <a:schemeClr val="tx1"/>
                </a:solidFill>
              </a:rPr>
              <a:t> whose resistance changes proportionally to the extent of illumination.</a:t>
            </a:r>
          </a:p>
          <a:p>
            <a:pPr marL="342900" indent="-342900">
              <a:buFont typeface="Arial" panose="020B0604020202020204" pitchFamily="34" charset="0"/>
              <a:buChar char="•"/>
            </a:pPr>
            <a:r>
              <a:rPr lang="en-IN" dirty="0">
                <a:solidFill>
                  <a:schemeClr val="tx1"/>
                </a:solidFill>
              </a:rPr>
              <a:t>The outside lighting condition determines the state of the street light whether to turn it on or off.</a:t>
            </a:r>
          </a:p>
          <a:p>
            <a:pPr marL="342900" indent="-342900">
              <a:buFont typeface="Arial" panose="020B0604020202020204" pitchFamily="34" charset="0"/>
              <a:buChar char="•"/>
            </a:pPr>
            <a:r>
              <a:rPr lang="en-IN" dirty="0">
                <a:solidFill>
                  <a:schemeClr val="tx1"/>
                </a:solidFill>
              </a:rPr>
              <a:t>IT USES LDR, TRANSISTORS AND RELAY AS A SYSTEM TO SWITCH ON/OFF THE STREET LIGHT.</a:t>
            </a:r>
          </a:p>
        </p:txBody>
      </p:sp>
    </p:spTree>
    <p:extLst>
      <p:ext uri="{BB962C8B-B14F-4D97-AF65-F5344CB8AC3E}">
        <p14:creationId xmlns:p14="http://schemas.microsoft.com/office/powerpoint/2010/main" val="3780631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26868-EAA4-4859-9A30-37263F4C4B00}"/>
              </a:ext>
            </a:extLst>
          </p:cNvPr>
          <p:cNvSpPr>
            <a:spLocks noGrp="1"/>
          </p:cNvSpPr>
          <p:nvPr>
            <p:ph type="ctrTitle"/>
          </p:nvPr>
        </p:nvSpPr>
        <p:spPr>
          <a:xfrm>
            <a:off x="1876424" y="1122363"/>
            <a:ext cx="8791575" cy="2020332"/>
          </a:xfrm>
        </p:spPr>
        <p:txBody>
          <a:bodyPr/>
          <a:lstStyle/>
          <a:p>
            <a:r>
              <a:rPr lang="en-IN" dirty="0"/>
              <a:t>COMPONENTS USED</a:t>
            </a:r>
          </a:p>
        </p:txBody>
      </p:sp>
      <p:sp>
        <p:nvSpPr>
          <p:cNvPr id="3" name="Subtitle 2">
            <a:extLst>
              <a:ext uri="{FF2B5EF4-FFF2-40B4-BE49-F238E27FC236}">
                <a16:creationId xmlns:a16="http://schemas.microsoft.com/office/drawing/2014/main" id="{CE13AFDC-03A2-4233-A603-86B90FD93BA0}"/>
              </a:ext>
            </a:extLst>
          </p:cNvPr>
          <p:cNvSpPr>
            <a:spLocks noGrp="1"/>
          </p:cNvSpPr>
          <p:nvPr>
            <p:ph type="subTitle" idx="1"/>
          </p:nvPr>
        </p:nvSpPr>
        <p:spPr>
          <a:xfrm>
            <a:off x="1876424" y="3346882"/>
            <a:ext cx="8791575" cy="2840854"/>
          </a:xfrm>
        </p:spPr>
        <p:txBody>
          <a:bodyPr>
            <a:normAutofit fontScale="70000" lnSpcReduction="20000"/>
          </a:bodyPr>
          <a:lstStyle/>
          <a:p>
            <a:pPr marL="342900" indent="-342900">
              <a:buFont typeface="Arial" panose="020B0604020202020204" pitchFamily="34" charset="0"/>
              <a:buChar char="•"/>
            </a:pPr>
            <a:r>
              <a:rPr lang="en-IN" dirty="0">
                <a:solidFill>
                  <a:schemeClr val="tx1"/>
                </a:solidFill>
              </a:rPr>
              <a:t>LDR (LIGHT DEPENDENT RESISTOR)</a:t>
            </a:r>
          </a:p>
          <a:p>
            <a:pPr marL="342900" indent="-342900">
              <a:buFont typeface="Arial" panose="020B0604020202020204" pitchFamily="34" charset="0"/>
              <a:buChar char="•"/>
            </a:pPr>
            <a:r>
              <a:rPr lang="en-IN" dirty="0">
                <a:solidFill>
                  <a:schemeClr val="tx1"/>
                </a:solidFill>
              </a:rPr>
              <a:t>TRANSISTORS (BC547)</a:t>
            </a:r>
          </a:p>
          <a:p>
            <a:pPr marL="342900" indent="-342900">
              <a:buFont typeface="Arial" panose="020B0604020202020204" pitchFamily="34" charset="0"/>
              <a:buChar char="•"/>
            </a:pPr>
            <a:r>
              <a:rPr lang="en-IN" dirty="0">
                <a:solidFill>
                  <a:schemeClr val="tx1"/>
                </a:solidFill>
              </a:rPr>
              <a:t>RESISTORS</a:t>
            </a:r>
          </a:p>
          <a:p>
            <a:pPr marL="342900" indent="-342900">
              <a:buFont typeface="Arial" panose="020B0604020202020204" pitchFamily="34" charset="0"/>
              <a:buChar char="•"/>
            </a:pPr>
            <a:r>
              <a:rPr lang="en-IN" dirty="0">
                <a:solidFill>
                  <a:schemeClr val="tx1"/>
                </a:solidFill>
              </a:rPr>
              <a:t>POTENTIOMETER</a:t>
            </a:r>
          </a:p>
          <a:p>
            <a:pPr marL="342900" indent="-342900">
              <a:buFont typeface="Arial" panose="020B0604020202020204" pitchFamily="34" charset="0"/>
              <a:buChar char="•"/>
            </a:pPr>
            <a:r>
              <a:rPr lang="en-IN" dirty="0">
                <a:solidFill>
                  <a:schemeClr val="tx1"/>
                </a:solidFill>
              </a:rPr>
              <a:t>SPDT RELAY</a:t>
            </a:r>
          </a:p>
          <a:p>
            <a:pPr marL="342900" indent="-342900">
              <a:buFont typeface="Arial" panose="020B0604020202020204" pitchFamily="34" charset="0"/>
              <a:buChar char="•"/>
            </a:pPr>
            <a:r>
              <a:rPr lang="en-IN" dirty="0">
                <a:solidFill>
                  <a:schemeClr val="tx1"/>
                </a:solidFill>
              </a:rPr>
              <a:t>DIODE</a:t>
            </a:r>
          </a:p>
          <a:p>
            <a:pPr marL="342900" indent="-342900">
              <a:buFont typeface="Arial" panose="020B0604020202020204" pitchFamily="34" charset="0"/>
              <a:buChar char="•"/>
            </a:pPr>
            <a:r>
              <a:rPr lang="en-IN" dirty="0">
                <a:solidFill>
                  <a:schemeClr val="tx1"/>
                </a:solidFill>
              </a:rPr>
              <a:t>12V BATTERY</a:t>
            </a:r>
          </a:p>
          <a:p>
            <a:pPr marL="342900" indent="-342900">
              <a:buFont typeface="Arial" panose="020B0604020202020204" pitchFamily="34" charset="0"/>
              <a:buChar char="•"/>
            </a:pPr>
            <a:r>
              <a:rPr lang="en-IN" dirty="0">
                <a:solidFill>
                  <a:schemeClr val="tx1"/>
                </a:solidFill>
              </a:rPr>
              <a:t>220V LAMP </a:t>
            </a:r>
          </a:p>
          <a:p>
            <a:pPr marL="342900" indent="-342900">
              <a:buFont typeface="Arial" panose="020B0604020202020204" pitchFamily="34" charset="0"/>
              <a:buChar char="•"/>
            </a:pPr>
            <a:endParaRPr lang="en-IN" dirty="0">
              <a:solidFill>
                <a:schemeClr val="tx1"/>
              </a:solidFill>
            </a:endParaRPr>
          </a:p>
        </p:txBody>
      </p:sp>
    </p:spTree>
    <p:extLst>
      <p:ext uri="{BB962C8B-B14F-4D97-AF65-F5344CB8AC3E}">
        <p14:creationId xmlns:p14="http://schemas.microsoft.com/office/powerpoint/2010/main" val="3428327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D0080-1C55-4750-A91E-793322EB8FE3}"/>
              </a:ext>
            </a:extLst>
          </p:cNvPr>
          <p:cNvSpPr txBox="1"/>
          <p:nvPr/>
        </p:nvSpPr>
        <p:spPr>
          <a:xfrm>
            <a:off x="1278923" y="1159047"/>
            <a:ext cx="9857401" cy="4247317"/>
          </a:xfrm>
          <a:prstGeom prst="rect">
            <a:avLst/>
          </a:prstGeom>
          <a:noFill/>
        </p:spPr>
        <p:txBody>
          <a:bodyPr wrap="square" rtlCol="0">
            <a:spAutoFit/>
          </a:bodyPr>
          <a:lstStyle/>
          <a:p>
            <a:pPr marL="342900" indent="-342900">
              <a:buFont typeface="+mj-lt"/>
              <a:buAutoNum type="arabicPeriod"/>
            </a:pPr>
            <a:r>
              <a:rPr lang="en-IN" dirty="0"/>
              <a:t>LDR : LDR or light dependent resistor is an electronic component that changes its resistance with the change in light intensity that falls upon it.</a:t>
            </a:r>
          </a:p>
          <a:p>
            <a:pPr marL="342900" indent="-342900">
              <a:buFont typeface="+mj-lt"/>
              <a:buAutoNum type="arabicPeriod"/>
            </a:pPr>
            <a:endParaRPr lang="en-IN" dirty="0"/>
          </a:p>
          <a:p>
            <a:pPr marL="342900" indent="-342900">
              <a:buFont typeface="+mj-lt"/>
              <a:buAutoNum type="arabicPeriod"/>
            </a:pPr>
            <a:r>
              <a:rPr lang="en-IN" dirty="0"/>
              <a:t>TRANSISTOR : A transistor is a semi-conductor device used to amplify or switch electronic signals and electrical power. BC547 used is a n-p-n bi-polar junction transistor.</a:t>
            </a:r>
          </a:p>
          <a:p>
            <a:pPr marL="342900" indent="-342900">
              <a:buFont typeface="+mj-lt"/>
              <a:buAutoNum type="arabicPeriod"/>
            </a:pPr>
            <a:endParaRPr lang="en-IN" dirty="0"/>
          </a:p>
          <a:p>
            <a:pPr marL="342900" indent="-342900">
              <a:buFont typeface="+mj-lt"/>
              <a:buAutoNum type="arabicPeriod"/>
            </a:pPr>
            <a:r>
              <a:rPr lang="en-IN" dirty="0"/>
              <a:t>RELAY : Relays are used to provide time delay functions. They are used to time the delay open and delay close of contacts. A SPDT or Single Pole Double Throw Relay is used.</a:t>
            </a:r>
          </a:p>
          <a:p>
            <a:pPr marL="342900" indent="-342900">
              <a:buFont typeface="+mj-lt"/>
              <a:buAutoNum type="arabicPeriod"/>
            </a:pPr>
            <a:endParaRPr lang="en-IN" dirty="0"/>
          </a:p>
          <a:p>
            <a:pPr marL="342900" indent="-342900">
              <a:buFont typeface="+mj-lt"/>
              <a:buAutoNum type="arabicPeriod"/>
            </a:pPr>
            <a:r>
              <a:rPr lang="en-IN" dirty="0"/>
              <a:t> RESISTOR : A resistor is an electrical component that helps control the flow of current.</a:t>
            </a:r>
          </a:p>
          <a:p>
            <a:pPr marL="342900" indent="-342900">
              <a:buFont typeface="+mj-lt"/>
              <a:buAutoNum type="arabicPeriod"/>
            </a:pPr>
            <a:endParaRPr lang="en-IN" dirty="0"/>
          </a:p>
          <a:p>
            <a:pPr marL="342900" indent="-342900">
              <a:buFont typeface="+mj-lt"/>
              <a:buAutoNum type="arabicPeriod"/>
            </a:pPr>
            <a:r>
              <a:rPr lang="en-IN" dirty="0"/>
              <a:t>POTENTIOMETER  : A potentiometer is a manually adjustable variable resistor with 3 terminals.</a:t>
            </a:r>
          </a:p>
          <a:p>
            <a:pPr marL="342900" indent="-342900">
              <a:buFont typeface="+mj-lt"/>
              <a:buAutoNum type="arabicPeriod"/>
            </a:pPr>
            <a:endParaRPr lang="en-IN" dirty="0"/>
          </a:p>
          <a:p>
            <a:pPr marL="342900" indent="-342900">
              <a:buFont typeface="+mj-lt"/>
              <a:buAutoNum type="arabicPeriod"/>
            </a:pPr>
            <a:endParaRPr lang="en-IN" dirty="0"/>
          </a:p>
          <a:p>
            <a:pPr marL="342900" indent="-342900">
              <a:buFont typeface="+mj-lt"/>
              <a:buAutoNum type="arabicPeriod"/>
            </a:pPr>
            <a:r>
              <a:rPr lang="en-IN" dirty="0"/>
              <a:t>DIODE : A diode is a semi-conductor device that acts as a one way switch for current.</a:t>
            </a:r>
          </a:p>
        </p:txBody>
      </p:sp>
    </p:spTree>
    <p:extLst>
      <p:ext uri="{BB962C8B-B14F-4D97-AF65-F5344CB8AC3E}">
        <p14:creationId xmlns:p14="http://schemas.microsoft.com/office/powerpoint/2010/main" val="4274678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6C83BC-C1FD-4D35-A05D-EAFC13C55EED}"/>
              </a:ext>
            </a:extLst>
          </p:cNvPr>
          <p:cNvPicPr>
            <a:picLocks noChangeAspect="1"/>
          </p:cNvPicPr>
          <p:nvPr/>
        </p:nvPicPr>
        <p:blipFill>
          <a:blip r:embed="rId2"/>
          <a:stretch>
            <a:fillRect/>
          </a:stretch>
        </p:blipFill>
        <p:spPr>
          <a:xfrm>
            <a:off x="1932622" y="2065020"/>
            <a:ext cx="7534275" cy="4038600"/>
          </a:xfrm>
          <a:prstGeom prst="rect">
            <a:avLst/>
          </a:prstGeom>
        </p:spPr>
      </p:pic>
      <p:sp>
        <p:nvSpPr>
          <p:cNvPr id="4" name="TextBox 3">
            <a:extLst>
              <a:ext uri="{FF2B5EF4-FFF2-40B4-BE49-F238E27FC236}">
                <a16:creationId xmlns:a16="http://schemas.microsoft.com/office/drawing/2014/main" id="{4786CFC6-BCFC-4042-890F-D7CC0DD72E11}"/>
              </a:ext>
            </a:extLst>
          </p:cNvPr>
          <p:cNvSpPr txBox="1"/>
          <p:nvPr/>
        </p:nvSpPr>
        <p:spPr>
          <a:xfrm>
            <a:off x="1932622" y="1203960"/>
            <a:ext cx="2991314" cy="369332"/>
          </a:xfrm>
          <a:prstGeom prst="rect">
            <a:avLst/>
          </a:prstGeom>
          <a:noFill/>
        </p:spPr>
        <p:txBody>
          <a:bodyPr wrap="square" rtlCol="0">
            <a:spAutoFit/>
          </a:bodyPr>
          <a:lstStyle/>
          <a:p>
            <a:r>
              <a:rPr lang="en-IN" b="1" dirty="0"/>
              <a:t>CIRCUIT DIAGRAM : </a:t>
            </a:r>
          </a:p>
        </p:txBody>
      </p:sp>
    </p:spTree>
    <p:extLst>
      <p:ext uri="{BB962C8B-B14F-4D97-AF65-F5344CB8AC3E}">
        <p14:creationId xmlns:p14="http://schemas.microsoft.com/office/powerpoint/2010/main" val="3939596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3D935-F992-4673-BE84-5C2B0222D23E}"/>
              </a:ext>
            </a:extLst>
          </p:cNvPr>
          <p:cNvSpPr>
            <a:spLocks noGrp="1"/>
          </p:cNvSpPr>
          <p:nvPr>
            <p:ph type="title"/>
          </p:nvPr>
        </p:nvSpPr>
        <p:spPr>
          <a:xfrm>
            <a:off x="1141413" y="618518"/>
            <a:ext cx="9905998" cy="781657"/>
          </a:xfrm>
        </p:spPr>
        <p:txBody>
          <a:bodyPr/>
          <a:lstStyle/>
          <a:p>
            <a:r>
              <a:rPr lang="en-IN" dirty="0"/>
              <a:t>WORKING</a:t>
            </a:r>
          </a:p>
        </p:txBody>
      </p:sp>
      <p:sp>
        <p:nvSpPr>
          <p:cNvPr id="3" name="Subtitle 2">
            <a:extLst>
              <a:ext uri="{FF2B5EF4-FFF2-40B4-BE49-F238E27FC236}">
                <a16:creationId xmlns:a16="http://schemas.microsoft.com/office/drawing/2014/main" id="{F9AA4C27-C67C-4014-9CC6-1BF3DA1776D4}"/>
              </a:ext>
            </a:extLst>
          </p:cNvPr>
          <p:cNvSpPr>
            <a:spLocks noGrp="1"/>
          </p:cNvSpPr>
          <p:nvPr>
            <p:ph type="subTitle" idx="4294967295"/>
          </p:nvPr>
        </p:nvSpPr>
        <p:spPr>
          <a:xfrm>
            <a:off x="1203960" y="1316355"/>
            <a:ext cx="8435975" cy="5381625"/>
          </a:xfrm>
        </p:spPr>
        <p:txBody>
          <a:bodyPr>
            <a:normAutofit fontScale="77500" lnSpcReduction="20000"/>
          </a:bodyPr>
          <a:lstStyle/>
          <a:p>
            <a:pPr marL="0" indent="0">
              <a:buNone/>
            </a:pPr>
            <a:r>
              <a:rPr lang="en-IN" dirty="0">
                <a:solidFill>
                  <a:schemeClr val="tx1"/>
                </a:solidFill>
              </a:rPr>
              <a:t>WORKING OF LDR :</a:t>
            </a:r>
          </a:p>
          <a:p>
            <a:r>
              <a:rPr lang="en-IN" dirty="0"/>
              <a:t>When sunlight falls on the LDR it becomes less resistive and allows transistor Q1 to turn ON but Q2 transistor remains turned OFF hence relay doesn’t conduct and the lights remain OFF.</a:t>
            </a:r>
          </a:p>
          <a:p>
            <a:r>
              <a:rPr lang="en-IN" dirty="0"/>
              <a:t>When no light falls on the LDR it becomes high resistive element hence Q1 turns OFF and bias appears at Q2 and it turns ON hence Relay coil gets energized and hence the light turns ON.</a:t>
            </a:r>
          </a:p>
          <a:p>
            <a:r>
              <a:rPr lang="en-IN" dirty="0"/>
              <a:t>The above circuit diagram states the working of the automatic controller.</a:t>
            </a:r>
          </a:p>
          <a:p>
            <a:pPr marL="0" indent="0">
              <a:buNone/>
            </a:pPr>
            <a:endParaRPr lang="en-IN" dirty="0"/>
          </a:p>
          <a:p>
            <a:pPr marL="0" indent="0">
              <a:buNone/>
            </a:pPr>
            <a:r>
              <a:rPr lang="en-IN" dirty="0"/>
              <a:t>WORKING OF RELAY : </a:t>
            </a:r>
          </a:p>
          <a:p>
            <a:r>
              <a:rPr lang="en-IN" dirty="0"/>
              <a:t>When Relay is in Normally Closed Condition, the relay coil is not energised enough to conduct and hence it remains OFF.</a:t>
            </a:r>
          </a:p>
          <a:p>
            <a:r>
              <a:rPr lang="en-IN" dirty="0"/>
              <a:t>When Relay is in Normally Open Condition, i.e., when adequate voltage is applied, the coil of the relay gets energised hence turns ON conducting the current.</a:t>
            </a:r>
          </a:p>
        </p:txBody>
      </p:sp>
    </p:spTree>
    <p:extLst>
      <p:ext uri="{BB962C8B-B14F-4D97-AF65-F5344CB8AC3E}">
        <p14:creationId xmlns:p14="http://schemas.microsoft.com/office/powerpoint/2010/main" val="37582079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150</TotalTime>
  <Words>661</Words>
  <Application>Microsoft Office PowerPoint</Application>
  <PresentationFormat>Widescreen</PresentationFormat>
  <Paragraphs>69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Tw Cen MT</vt:lpstr>
      <vt:lpstr>Wingdings</vt:lpstr>
      <vt:lpstr>Circuit</vt:lpstr>
      <vt:lpstr>AUTOMATIC STREET LIGHT CONTROLLER USING LDR &amp; RELAY</vt:lpstr>
      <vt:lpstr>PowerPoint Presentation</vt:lpstr>
      <vt:lpstr>ABSTRACT</vt:lpstr>
      <vt:lpstr>INTRODUCTION</vt:lpstr>
      <vt:lpstr>THEORY</vt:lpstr>
      <vt:lpstr>COMPONENTS USED</vt:lpstr>
      <vt:lpstr>PowerPoint Presentation</vt:lpstr>
      <vt:lpstr>PowerPoint Presentation</vt:lpstr>
      <vt:lpstr>WORKING</vt:lpstr>
      <vt:lpstr>ADVANTAGES &amp; DISADVANTAGES</vt:lpstr>
      <vt:lpstr>CONCLUSION</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STREET LIGHT CONTROLLER USING LDR &amp; RELAY</dc:title>
  <dc:creator>swapnil</dc:creator>
  <cp:lastModifiedBy>swapnil</cp:lastModifiedBy>
  <cp:revision>16</cp:revision>
  <dcterms:created xsi:type="dcterms:W3CDTF">2021-07-21T15:44:55Z</dcterms:created>
  <dcterms:modified xsi:type="dcterms:W3CDTF">2021-07-21T18:15:33Z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